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75" r:id="rId2"/>
    <p:sldId id="622" r:id="rId3"/>
    <p:sldId id="624" r:id="rId4"/>
    <p:sldId id="620" r:id="rId5"/>
    <p:sldId id="623" r:id="rId6"/>
    <p:sldId id="547" r:id="rId7"/>
    <p:sldId id="581" r:id="rId8"/>
    <p:sldId id="582" r:id="rId9"/>
    <p:sldId id="598" r:id="rId10"/>
    <p:sldId id="583" r:id="rId11"/>
    <p:sldId id="586" r:id="rId12"/>
    <p:sldId id="588" r:id="rId13"/>
    <p:sldId id="589" r:id="rId14"/>
    <p:sldId id="590" r:id="rId15"/>
    <p:sldId id="591" r:id="rId16"/>
    <p:sldId id="592" r:id="rId17"/>
    <p:sldId id="593" r:id="rId18"/>
    <p:sldId id="594" r:id="rId19"/>
    <p:sldId id="595" r:id="rId20"/>
    <p:sldId id="596" r:id="rId21"/>
    <p:sldId id="599" r:id="rId22"/>
    <p:sldId id="600" r:id="rId23"/>
    <p:sldId id="601" r:id="rId24"/>
    <p:sldId id="602" r:id="rId25"/>
    <p:sldId id="603" r:id="rId26"/>
    <p:sldId id="604" r:id="rId27"/>
    <p:sldId id="605" r:id="rId28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1"/>
    <p:restoredTop sz="94694"/>
  </p:normalViewPr>
  <p:slideViewPr>
    <p:cSldViewPr>
      <p:cViewPr varScale="1">
        <p:scale>
          <a:sx n="112" d="100"/>
          <a:sy n="112" d="100"/>
        </p:scale>
        <p:origin x="197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61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636D43-D4F4-AB4E-AC08-0011D3F215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C3F377-C4BF-C342-9D3E-D159FB3BDAD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1104ABA-2208-49CA-8BD0-B401195A0249}" type="datetimeFigureOut">
              <a:rPr lang="en-US" altLang="en-US"/>
              <a:pPr>
                <a:defRPr/>
              </a:pPr>
              <a:t>10/13/19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863FDF-4463-7545-9D53-2AF07D94CF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AEECE9-BEA4-8D4F-BB5D-165935CE34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40470E9-0BD7-4EF5-954D-CA04848F18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5765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01E8B53-C945-9B4E-8BA5-8439CE784E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7CC8F6-4C31-0E4B-BD60-FD0E576C3DE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82FC689-A490-4362-BF79-8815AF491FB8}" type="datetimeFigureOut">
              <a:rPr lang="en-US" altLang="en-US"/>
              <a:pPr>
                <a:defRPr/>
              </a:pPr>
              <a:t>10/13/19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B3D4D84-9CCF-B443-81F4-997B5E73052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28835CA-22C6-E24B-BD16-CFC6843863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91DA21-F2E3-1F49-A83A-0FB30DEECBB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849AF-FF85-9949-9A6D-9C08E71015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387940F-35EC-40EB-9131-D6D871D4E1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77538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>
            <a:extLst>
              <a:ext uri="{FF2B5EF4-FFF2-40B4-BE49-F238E27FC236}">
                <a16:creationId xmlns:a16="http://schemas.microsoft.com/office/drawing/2014/main" id="{F7ABC7B7-1ACB-194B-BE8F-980AAB697C4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Notes Placeholder 2">
            <a:extLst>
              <a:ext uri="{FF2B5EF4-FFF2-40B4-BE49-F238E27FC236}">
                <a16:creationId xmlns:a16="http://schemas.microsoft.com/office/drawing/2014/main" id="{1D8B5828-EA71-C847-AE48-3ABCE9C617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8675" name="Slide Number Placeholder 3">
            <a:extLst>
              <a:ext uri="{FF2B5EF4-FFF2-40B4-BE49-F238E27FC236}">
                <a16:creationId xmlns:a16="http://schemas.microsoft.com/office/drawing/2014/main" id="{079789FB-C44D-B144-88FC-02C4F2C925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16658C6-7E15-3B4D-8B3F-F455AAE259D3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74688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>
            <a:extLst>
              <a:ext uri="{FF2B5EF4-FFF2-40B4-BE49-F238E27FC236}">
                <a16:creationId xmlns:a16="http://schemas.microsoft.com/office/drawing/2014/main" id="{F7B17461-9A38-3142-8866-864B957986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2" name="Notes Placeholder 2">
            <a:extLst>
              <a:ext uri="{FF2B5EF4-FFF2-40B4-BE49-F238E27FC236}">
                <a16:creationId xmlns:a16="http://schemas.microsoft.com/office/drawing/2014/main" id="{7F50DA42-C3B7-9144-998F-3FF5C0CB28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1203" name="Slide Number Placeholder 3">
            <a:extLst>
              <a:ext uri="{FF2B5EF4-FFF2-40B4-BE49-F238E27FC236}">
                <a16:creationId xmlns:a16="http://schemas.microsoft.com/office/drawing/2014/main" id="{E80FBCEC-666C-4840-AEF7-C63B4EA4B8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9080D99-A0EB-434C-8826-DAD4BF76CCFB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25876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>
            <a:extLst>
              <a:ext uri="{FF2B5EF4-FFF2-40B4-BE49-F238E27FC236}">
                <a16:creationId xmlns:a16="http://schemas.microsoft.com/office/drawing/2014/main" id="{4E2FD7AA-BE04-4F4C-ADDD-8135A6877DC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4" name="Notes Placeholder 2">
            <a:extLst>
              <a:ext uri="{FF2B5EF4-FFF2-40B4-BE49-F238E27FC236}">
                <a16:creationId xmlns:a16="http://schemas.microsoft.com/office/drawing/2014/main" id="{87DEDCC5-2425-9446-80E2-50564EA6E6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4275" name="Slide Number Placeholder 3">
            <a:extLst>
              <a:ext uri="{FF2B5EF4-FFF2-40B4-BE49-F238E27FC236}">
                <a16:creationId xmlns:a16="http://schemas.microsoft.com/office/drawing/2014/main" id="{B3D9BE93-4C1E-8548-8DE2-2B3213F506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37C1D13-38B8-E54B-A127-D4B01A88284E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78067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>
            <a:extLst>
              <a:ext uri="{FF2B5EF4-FFF2-40B4-BE49-F238E27FC236}">
                <a16:creationId xmlns:a16="http://schemas.microsoft.com/office/drawing/2014/main" id="{F7806255-4F49-4245-A84E-7D03DEA1052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2" name="Notes Placeholder 2">
            <a:extLst>
              <a:ext uri="{FF2B5EF4-FFF2-40B4-BE49-F238E27FC236}">
                <a16:creationId xmlns:a16="http://schemas.microsoft.com/office/drawing/2014/main" id="{BBCA7F84-6E4B-0345-9CA3-D5FC0EBEA87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6323" name="Slide Number Placeholder 3">
            <a:extLst>
              <a:ext uri="{FF2B5EF4-FFF2-40B4-BE49-F238E27FC236}">
                <a16:creationId xmlns:a16="http://schemas.microsoft.com/office/drawing/2014/main" id="{E2D21B7B-AA7B-0346-A015-7E48E41BDA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4E339BD-B392-E641-9DF4-63A2678CEEE4}" type="slidenum">
              <a:rPr lang="en-US" altLang="en-US" smtClean="0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59267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>
            <a:extLst>
              <a:ext uri="{FF2B5EF4-FFF2-40B4-BE49-F238E27FC236}">
                <a16:creationId xmlns:a16="http://schemas.microsoft.com/office/drawing/2014/main" id="{FEE8E5F4-09FD-BE4A-8C30-8634048581F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0" name="Notes Placeholder 2">
            <a:extLst>
              <a:ext uri="{FF2B5EF4-FFF2-40B4-BE49-F238E27FC236}">
                <a16:creationId xmlns:a16="http://schemas.microsoft.com/office/drawing/2014/main" id="{5C8CC2F4-AD26-4C4E-B116-F358305D141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8371" name="Slide Number Placeholder 3">
            <a:extLst>
              <a:ext uri="{FF2B5EF4-FFF2-40B4-BE49-F238E27FC236}">
                <a16:creationId xmlns:a16="http://schemas.microsoft.com/office/drawing/2014/main" id="{AC027D65-A28D-1D40-864B-A29333950B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A8036F8-41C0-B941-AFA4-868572976836}" type="slidenum">
              <a:rPr lang="en-US" altLang="en-US" smtClean="0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8062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>
            <a:extLst>
              <a:ext uri="{FF2B5EF4-FFF2-40B4-BE49-F238E27FC236}">
                <a16:creationId xmlns:a16="http://schemas.microsoft.com/office/drawing/2014/main" id="{1C238B76-4857-D948-BA2D-151010848C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2" name="Notes Placeholder 2">
            <a:extLst>
              <a:ext uri="{FF2B5EF4-FFF2-40B4-BE49-F238E27FC236}">
                <a16:creationId xmlns:a16="http://schemas.microsoft.com/office/drawing/2014/main" id="{4A401E1C-FCBF-9843-BF08-8D1D1DB227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1443" name="Slide Number Placeholder 3">
            <a:extLst>
              <a:ext uri="{FF2B5EF4-FFF2-40B4-BE49-F238E27FC236}">
                <a16:creationId xmlns:a16="http://schemas.microsoft.com/office/drawing/2014/main" id="{5D035F4A-6D46-F542-820E-99D0554FE6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8E34D8F-7E37-664B-944C-B6D2A0D7A501}" type="slidenum">
              <a:rPr lang="en-US" altLang="en-US" smtClean="0"/>
              <a:pPr>
                <a:spcBef>
                  <a:spcPct val="0"/>
                </a:spcBef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693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>
            <a:extLst>
              <a:ext uri="{FF2B5EF4-FFF2-40B4-BE49-F238E27FC236}">
                <a16:creationId xmlns:a16="http://schemas.microsoft.com/office/drawing/2014/main" id="{79799CCA-B50D-7248-871E-C721F794642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2" name="Notes Placeholder 2">
            <a:extLst>
              <a:ext uri="{FF2B5EF4-FFF2-40B4-BE49-F238E27FC236}">
                <a16:creationId xmlns:a16="http://schemas.microsoft.com/office/drawing/2014/main" id="{70D3D5B7-280E-6E47-8F78-78D7B1DA95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0723" name="Slide Number Placeholder 3">
            <a:extLst>
              <a:ext uri="{FF2B5EF4-FFF2-40B4-BE49-F238E27FC236}">
                <a16:creationId xmlns:a16="http://schemas.microsoft.com/office/drawing/2014/main" id="{8B946AE0-6268-4345-AF42-A913E81350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D9A8E2E-A208-DF4C-BA83-E5869E184955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1103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>
            <a:extLst>
              <a:ext uri="{FF2B5EF4-FFF2-40B4-BE49-F238E27FC236}">
                <a16:creationId xmlns:a16="http://schemas.microsoft.com/office/drawing/2014/main" id="{7F25CF71-F6F9-6F4F-9472-48349777BB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Notes Placeholder 2">
            <a:extLst>
              <a:ext uri="{FF2B5EF4-FFF2-40B4-BE49-F238E27FC236}">
                <a16:creationId xmlns:a16="http://schemas.microsoft.com/office/drawing/2014/main" id="{B86F180B-2B69-054D-8414-5CFC7B3848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3795" name="Slide Number Placeholder 3">
            <a:extLst>
              <a:ext uri="{FF2B5EF4-FFF2-40B4-BE49-F238E27FC236}">
                <a16:creationId xmlns:a16="http://schemas.microsoft.com/office/drawing/2014/main" id="{A0C1BD86-F1C2-974F-A3FD-40EEFE9AAC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BF0927C-B00A-FF43-A52C-7711AE181E85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4126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>
            <a:extLst>
              <a:ext uri="{FF2B5EF4-FFF2-40B4-BE49-F238E27FC236}">
                <a16:creationId xmlns:a16="http://schemas.microsoft.com/office/drawing/2014/main" id="{FA0E6947-F7CC-A547-9BF3-859E87DAE91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Notes Placeholder 2">
            <a:extLst>
              <a:ext uri="{FF2B5EF4-FFF2-40B4-BE49-F238E27FC236}">
                <a16:creationId xmlns:a16="http://schemas.microsoft.com/office/drawing/2014/main" id="{BBDD3FA8-B3C2-7C4F-B941-D4F765A977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5843" name="Slide Number Placeholder 3">
            <a:extLst>
              <a:ext uri="{FF2B5EF4-FFF2-40B4-BE49-F238E27FC236}">
                <a16:creationId xmlns:a16="http://schemas.microsoft.com/office/drawing/2014/main" id="{E71C789F-655F-B244-ABCD-76F34DF85D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7BBE1D9-95DD-B04D-AC72-0555C87EF80C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8900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>
            <a:extLst>
              <a:ext uri="{FF2B5EF4-FFF2-40B4-BE49-F238E27FC236}">
                <a16:creationId xmlns:a16="http://schemas.microsoft.com/office/drawing/2014/main" id="{A660C9C4-CD6C-5942-B914-91ED6F811A9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0" name="Notes Placeholder 2">
            <a:extLst>
              <a:ext uri="{FF2B5EF4-FFF2-40B4-BE49-F238E27FC236}">
                <a16:creationId xmlns:a16="http://schemas.microsoft.com/office/drawing/2014/main" id="{6EF22C3E-4273-2B41-B980-F0EC8F50E3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7891" name="Slide Number Placeholder 3">
            <a:extLst>
              <a:ext uri="{FF2B5EF4-FFF2-40B4-BE49-F238E27FC236}">
                <a16:creationId xmlns:a16="http://schemas.microsoft.com/office/drawing/2014/main" id="{9560AA0E-FE53-F743-92CA-64993CD778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97FBC78-0727-D944-AD24-7C31CEA02B2E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604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>
            <a:extLst>
              <a:ext uri="{FF2B5EF4-FFF2-40B4-BE49-F238E27FC236}">
                <a16:creationId xmlns:a16="http://schemas.microsoft.com/office/drawing/2014/main" id="{1983A692-3ABF-F04F-81FF-A121D8E30A7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8" name="Notes Placeholder 2">
            <a:extLst>
              <a:ext uri="{FF2B5EF4-FFF2-40B4-BE49-F238E27FC236}">
                <a16:creationId xmlns:a16="http://schemas.microsoft.com/office/drawing/2014/main" id="{77588813-4D74-3940-BC95-7D3CEE2A7E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9939" name="Slide Number Placeholder 3">
            <a:extLst>
              <a:ext uri="{FF2B5EF4-FFF2-40B4-BE49-F238E27FC236}">
                <a16:creationId xmlns:a16="http://schemas.microsoft.com/office/drawing/2014/main" id="{8256BFFC-DCAE-374E-B7BD-1100A55E62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4E0B0DD-F283-704A-89F7-CAFAE8B7EB59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8920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>
            <a:extLst>
              <a:ext uri="{FF2B5EF4-FFF2-40B4-BE49-F238E27FC236}">
                <a16:creationId xmlns:a16="http://schemas.microsoft.com/office/drawing/2014/main" id="{F162B25B-8453-DB41-ADEE-FD4A8EE9632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8" name="Notes Placeholder 2">
            <a:extLst>
              <a:ext uri="{FF2B5EF4-FFF2-40B4-BE49-F238E27FC236}">
                <a16:creationId xmlns:a16="http://schemas.microsoft.com/office/drawing/2014/main" id="{C9DF986B-115B-9344-9D85-98737B4E18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5059" name="Slide Number Placeholder 3">
            <a:extLst>
              <a:ext uri="{FF2B5EF4-FFF2-40B4-BE49-F238E27FC236}">
                <a16:creationId xmlns:a16="http://schemas.microsoft.com/office/drawing/2014/main" id="{9D296BCE-EEA9-FF44-B396-B8B46A839A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F6D365F-B3E2-9D42-BF94-1570386E91FF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1254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>
            <a:extLst>
              <a:ext uri="{FF2B5EF4-FFF2-40B4-BE49-F238E27FC236}">
                <a16:creationId xmlns:a16="http://schemas.microsoft.com/office/drawing/2014/main" id="{5D4C9369-8AD6-C840-9029-C189845DB71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6" name="Notes Placeholder 2">
            <a:extLst>
              <a:ext uri="{FF2B5EF4-FFF2-40B4-BE49-F238E27FC236}">
                <a16:creationId xmlns:a16="http://schemas.microsoft.com/office/drawing/2014/main" id="{BBBC531D-6330-ED4D-895C-432D880F1A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7107" name="Slide Number Placeholder 3">
            <a:extLst>
              <a:ext uri="{FF2B5EF4-FFF2-40B4-BE49-F238E27FC236}">
                <a16:creationId xmlns:a16="http://schemas.microsoft.com/office/drawing/2014/main" id="{BAF74BF1-04C9-1942-9800-558D77425A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8F14E29-8E14-CF4E-B244-166A94AEB17A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82149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>
            <a:extLst>
              <a:ext uri="{FF2B5EF4-FFF2-40B4-BE49-F238E27FC236}">
                <a16:creationId xmlns:a16="http://schemas.microsoft.com/office/drawing/2014/main" id="{5CBFA852-2501-344C-BCEA-3B8CA0BCD95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4" name="Notes Placeholder 2">
            <a:extLst>
              <a:ext uri="{FF2B5EF4-FFF2-40B4-BE49-F238E27FC236}">
                <a16:creationId xmlns:a16="http://schemas.microsoft.com/office/drawing/2014/main" id="{9AC1AC75-826F-0D49-94A8-8EFCE2BC31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9155" name="Slide Number Placeholder 3">
            <a:extLst>
              <a:ext uri="{FF2B5EF4-FFF2-40B4-BE49-F238E27FC236}">
                <a16:creationId xmlns:a16="http://schemas.microsoft.com/office/drawing/2014/main" id="{928209F4-1A07-A243-8B56-A75AC99253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6A1A086-ED66-A148-9E05-3A092D7F1E57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993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18F71-9C4E-44A9-A342-783EC6932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504D5-5054-435A-A211-32CD5B3D5E5D}" type="datetimeFigureOut">
              <a:rPr lang="en-US" altLang="en-US"/>
              <a:pPr>
                <a:defRPr/>
              </a:pPr>
              <a:t>10/13/19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6BB5E-D1F8-4EB1-8653-82A34B163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58BA6-8061-4ABF-BC57-3FC4EFD67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4F650-B2BA-48EC-B475-ACB76B60B9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100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5FF34-4300-4A97-A66B-5A98290DF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37BEB-3793-43E6-BB96-D0FCC118C386}" type="datetimeFigureOut">
              <a:rPr lang="en-US" altLang="en-US"/>
              <a:pPr>
                <a:defRPr/>
              </a:pPr>
              <a:t>10/13/19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7E483-C158-4B52-B6DD-FA99660B8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78FA5-D978-46F6-96B6-D823C63FA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A0353-0CCE-441F-A7C0-9E244E7A0D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1629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E5A78-3DDB-4BBA-AD10-3AAF3B1D6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9BF4B-9E97-4408-9E11-C7B468A16FEC}" type="datetimeFigureOut">
              <a:rPr lang="en-US" altLang="en-US"/>
              <a:pPr>
                <a:defRPr/>
              </a:pPr>
              <a:t>10/13/19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88F81-C685-4CCF-B435-91EE6C164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2830E-4619-4A14-9F11-549010C4C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D0414-6EE9-4F62-AA21-B423E6F763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040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A7C6D-CBBF-4323-9839-58BC457D6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0A1B3-B5EB-4EFE-A9A1-1EC9C37A7AA1}" type="datetimeFigureOut">
              <a:rPr lang="en-US" altLang="en-US"/>
              <a:pPr>
                <a:defRPr/>
              </a:pPr>
              <a:t>10/13/19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48139-B5C4-47F2-894F-1FABCC2AF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5A1372-F2B8-47FC-B034-12D281791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3C966-C393-4FB6-8B81-744FE7AD1F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700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C110B-DD2E-4C9C-B63D-9C2743BCF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71B45-374B-4E7C-B936-92FA5156DC17}" type="datetimeFigureOut">
              <a:rPr lang="en-US" altLang="en-US"/>
              <a:pPr>
                <a:defRPr/>
              </a:pPr>
              <a:t>10/13/19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07AD27-F437-4B2D-ABD6-830E1F89F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526FE-5930-4227-9741-A2667DAFE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E95AE-171A-453F-9A65-31BCA20B13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674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7829377-EF70-4249-8F76-35F586EDC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6B9A3-1802-4C8B-BAC6-3411A542377A}" type="datetimeFigureOut">
              <a:rPr lang="en-US" altLang="en-US"/>
              <a:pPr>
                <a:defRPr/>
              </a:pPr>
              <a:t>10/13/19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6939EFF-AD78-44B0-A35B-480E720BA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AC93D91-5D54-471C-B67F-28BBFECD5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8261B-1930-42CF-A1BD-8291610822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9653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42211FA-53D8-4753-9CA0-A71954934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94061-C2BC-4AC5-AA68-91FF970BD6ED}" type="datetimeFigureOut">
              <a:rPr lang="en-US" altLang="en-US"/>
              <a:pPr>
                <a:defRPr/>
              </a:pPr>
              <a:t>10/13/19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DAC4C7C-55F4-43BD-B5AD-2A1FAD16A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D588CB8-66C9-4FE7-93A8-D2048D057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B6CD8-FB1A-45D0-9793-0AF4F90E61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878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EBFB474-8A2F-4023-B92D-9F7A516F1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0140B-9DD2-4419-9BF7-D27D53144A62}" type="datetimeFigureOut">
              <a:rPr lang="en-US" altLang="en-US"/>
              <a:pPr>
                <a:defRPr/>
              </a:pPr>
              <a:t>10/13/19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DB87FAB-BC2C-4EEE-A12C-3D2AE8764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624F4C0-F271-4B46-8925-717098429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50669-8593-467E-B722-38AFBB8524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061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093D189-F66D-4950-A895-185334F8B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E1116-D968-4423-940B-16E3CAC5A774}" type="datetimeFigureOut">
              <a:rPr lang="en-US" altLang="en-US"/>
              <a:pPr>
                <a:defRPr/>
              </a:pPr>
              <a:t>10/13/19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824DE60-65A3-42ED-AF2A-1DE5E3494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FCAFE95-8D5D-40A1-9119-52F27AC9A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C4A43-0D9C-4EA2-BFE0-32EE84EA62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457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2F52DE7-5B78-4CE1-A79D-A4F17BB46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9AEBA-562D-48D4-A2A9-2102C7685962}" type="datetimeFigureOut">
              <a:rPr lang="en-US" altLang="en-US"/>
              <a:pPr>
                <a:defRPr/>
              </a:pPr>
              <a:t>10/13/19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5BFD1CC-643F-4EA6-B348-C11335302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E98ACFE-1129-4639-870C-486A9AC5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0481C-81C0-4A20-84F1-2120ADB1BB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747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101D9B9-526D-411F-96A4-8BB32B0CA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E4038-7BCD-488E-BEE3-40BF2B2189AE}" type="datetimeFigureOut">
              <a:rPr lang="en-US" altLang="en-US"/>
              <a:pPr>
                <a:defRPr/>
              </a:pPr>
              <a:t>10/13/19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B3F24A2-B383-42A2-B93D-3C6178D90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CF1B2C6-230E-4670-9FD1-534E1CCE2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C9F5D-27B3-40E8-A66C-354AA23D2F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10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8E618B5-F462-420B-A633-08973081082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BF4E343-45D3-4902-802F-1B21B589E18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809AD-38E2-5342-AB79-0B062BB33E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F70F369-C911-4CFF-9130-84EABB09D334}" type="datetimeFigureOut">
              <a:rPr lang="en-US" altLang="en-US"/>
              <a:pPr>
                <a:defRPr/>
              </a:pPr>
              <a:t>10/13/19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9167A-C6C4-9148-8C85-A40DC8FB54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5FACB-30E1-774C-9284-202A4CC2BE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A3860FF-4679-46A8-A755-F2C5FE14F2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belprize.org/educational/medicine/bloodtypinggame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obelprize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426ED0D5-7FC6-4CA1-BC65-B2248FD0D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MS PGothic"/>
              </a:rPr>
              <a:t>Lecture 17</a:t>
            </a:r>
            <a:br>
              <a:rPr lang="en-US" altLang="en-US" dirty="0"/>
            </a:br>
            <a:r>
              <a:rPr lang="en-US" altLang="en-US" dirty="0">
                <a:ea typeface="MS PGothic"/>
              </a:rPr>
              <a:t>October 10, 2019</a:t>
            </a:r>
          </a:p>
        </p:txBody>
      </p:sp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0B3BB630-F523-3E4C-9710-40C1DE4FC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257800"/>
          </a:xfrm>
        </p:spPr>
        <p:txBody>
          <a:bodyPr/>
          <a:lstStyle/>
          <a:p>
            <a:pPr marL="457200" lvl="1" indent="0">
              <a:buNone/>
              <a:defRPr/>
            </a:pPr>
            <a:r>
              <a:rPr lang="en-US" dirty="0">
                <a:ea typeface="MS PGothic" charset="0"/>
              </a:rPr>
              <a:t>Exam 2 Monday. </a:t>
            </a:r>
          </a:p>
          <a:p>
            <a:pPr marL="457200" lvl="1" indent="0">
              <a:buNone/>
              <a:defRPr/>
            </a:pPr>
            <a:endParaRPr lang="en-US" dirty="0">
              <a:ea typeface="MS PGothic" charset="0"/>
            </a:endParaRPr>
          </a:p>
          <a:p>
            <a:pPr marL="457200" lvl="1" indent="0">
              <a:buNone/>
              <a:defRPr/>
            </a:pPr>
            <a:r>
              <a:rPr lang="en-US" dirty="0">
                <a:ea typeface="MS PGothic" charset="0"/>
              </a:rPr>
              <a:t>Problem set(s) posted. Solution—will post Sunday afternoon/evening.  You know the routine---do the problems without the key.</a:t>
            </a:r>
          </a:p>
          <a:p>
            <a:pPr marL="457200" lvl="1" indent="0">
              <a:buNone/>
              <a:defRPr/>
            </a:pPr>
            <a:endParaRPr lang="en-US" dirty="0">
              <a:ea typeface="MS PGothic" charset="0"/>
            </a:endParaRPr>
          </a:p>
          <a:p>
            <a:pPr marL="457200" lvl="1" indent="0">
              <a:buNone/>
              <a:defRPr/>
            </a:pPr>
            <a:r>
              <a:rPr lang="en-US" dirty="0">
                <a:ea typeface="MS PGothic" charset="0"/>
              </a:rPr>
              <a:t>Topics list today.</a:t>
            </a:r>
          </a:p>
          <a:p>
            <a:pPr>
              <a:defRPr/>
            </a:pPr>
            <a:endParaRPr lang="en-US" dirty="0">
              <a:ea typeface="MS PGothic" charset="0"/>
            </a:endParaRPr>
          </a:p>
          <a:p>
            <a:pPr>
              <a:defRPr/>
            </a:pPr>
            <a:endParaRPr lang="en-US" dirty="0">
              <a:ea typeface="MS PGothic" charset="0"/>
            </a:endParaRPr>
          </a:p>
          <a:p>
            <a:pPr>
              <a:defRPr/>
            </a:pPr>
            <a:endParaRPr lang="en-US" dirty="0">
              <a:ea typeface="MS PGothic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19324468-A117-6642-AE98-C04A299E3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ABO blood group antigens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C3E3FA41-3020-8C40-B46A-DBB3C53C1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Antigen used commonly to determine common </a:t>
            </a:r>
            <a:r>
              <a:rPr lang="ja-JP" altLang="en-US"/>
              <a:t>“</a:t>
            </a:r>
            <a:r>
              <a:rPr lang="en-US" altLang="ja-JP"/>
              <a:t> blood type</a:t>
            </a:r>
            <a:r>
              <a:rPr lang="ja-JP" altLang="en-US"/>
              <a:t>”</a:t>
            </a:r>
            <a:r>
              <a:rPr lang="en-US" altLang="ja-JP"/>
              <a:t> </a:t>
            </a:r>
          </a:p>
          <a:p>
            <a:endParaRPr lang="en-US" altLang="en-US"/>
          </a:p>
          <a:p>
            <a:r>
              <a:rPr lang="en-US" altLang="en-US"/>
              <a:t>Example of 2 extensions of Mendel</a:t>
            </a:r>
            <a:r>
              <a:rPr lang="ja-JP" altLang="en-US"/>
              <a:t>’</a:t>
            </a:r>
            <a:r>
              <a:rPr lang="en-US" altLang="ja-JP"/>
              <a:t>s observations.</a:t>
            </a:r>
          </a:p>
          <a:p>
            <a:pPr lvl="1"/>
            <a:r>
              <a:rPr lang="en-US" altLang="en-US"/>
              <a:t>1. Co-dominance (and complete dominance)</a:t>
            </a:r>
          </a:p>
          <a:p>
            <a:pPr lvl="1"/>
            <a:r>
              <a:rPr lang="en-US" altLang="en-US"/>
              <a:t>2. Trait controlled by a gene with </a:t>
            </a:r>
            <a:r>
              <a:rPr lang="en-US" altLang="en-US" u="sng"/>
              <a:t>3 alleles </a:t>
            </a:r>
            <a:r>
              <a:rPr lang="en-US" altLang="en-US"/>
              <a:t>in the population. Gene is called </a:t>
            </a:r>
            <a:r>
              <a:rPr lang="en-US" altLang="en-US">
                <a:solidFill>
                  <a:srgbClr val="CC3300"/>
                </a:solidFill>
              </a:rPr>
              <a:t>isoagglutinogen</a:t>
            </a:r>
            <a:r>
              <a:rPr lang="en-US" altLang="en-US"/>
              <a:t> gene.</a:t>
            </a:r>
          </a:p>
        </p:txBody>
      </p:sp>
    </p:spTree>
    <p:extLst>
      <p:ext uri="{BB962C8B-B14F-4D97-AF65-F5344CB8AC3E}">
        <p14:creationId xmlns:p14="http://schemas.microsoft.com/office/powerpoint/2010/main" val="3276395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D99CA88D-FE19-6444-AD18-74416284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Summarize Genotypes and Phenotypes</a:t>
            </a:r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A030DDF6-768C-9648-96D5-BEB62CFF0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510540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u="sng"/>
              <a:t>Genotype</a:t>
            </a:r>
            <a:r>
              <a:rPr lang="en-US" altLang="en-US" sz="2800"/>
              <a:t>	</a:t>
            </a:r>
            <a:r>
              <a:rPr lang="en-US" altLang="en-US" sz="2800" u="sng"/>
              <a:t>Gene product</a:t>
            </a:r>
            <a:r>
              <a:rPr lang="en-US" altLang="en-US" sz="2800"/>
              <a:t> 	 </a:t>
            </a:r>
            <a:r>
              <a:rPr lang="en-US" altLang="en-US" sz="2800" u="sng"/>
              <a:t>Phenotype/Blood type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/>
              <a:t>I</a:t>
            </a:r>
            <a:r>
              <a:rPr lang="en-US" altLang="en-US" baseline="30000"/>
              <a:t>A</a:t>
            </a:r>
            <a:r>
              <a:rPr lang="en-US" altLang="en-US"/>
              <a:t>I</a:t>
            </a:r>
            <a:r>
              <a:rPr lang="en-US" altLang="en-US" baseline="30000"/>
              <a:t>A		</a:t>
            </a:r>
            <a:r>
              <a:rPr lang="en-US" altLang="en-US" sz="2800"/>
              <a:t>A sugar/antigen		A</a:t>
            </a:r>
            <a:endParaRPr lang="en-US" altLang="en-US" sz="2800" baseline="30000"/>
          </a:p>
          <a:p>
            <a:pPr>
              <a:buFont typeface="Arial" panose="020B0604020202020204" pitchFamily="34" charset="0"/>
              <a:buNone/>
            </a:pPr>
            <a:r>
              <a:rPr lang="en-US" altLang="en-US"/>
              <a:t>I</a:t>
            </a:r>
            <a:r>
              <a:rPr lang="en-US" altLang="en-US" baseline="30000"/>
              <a:t>A</a:t>
            </a:r>
            <a:r>
              <a:rPr lang="en-US" altLang="en-US"/>
              <a:t>I</a:t>
            </a:r>
            <a:r>
              <a:rPr lang="en-US" altLang="en-US" baseline="30000"/>
              <a:t>O		</a:t>
            </a:r>
            <a:r>
              <a:rPr lang="en-US" altLang="en-US"/>
              <a:t> </a:t>
            </a:r>
            <a:r>
              <a:rPr lang="en-US" altLang="en-US" sz="2800"/>
              <a:t>A sugar/antigen		A</a:t>
            </a:r>
            <a:endParaRPr lang="en-US" altLang="en-US" sz="2800" baseline="30000"/>
          </a:p>
          <a:p>
            <a:pPr>
              <a:buFont typeface="Arial" panose="020B0604020202020204" pitchFamily="34" charset="0"/>
              <a:buNone/>
            </a:pPr>
            <a:r>
              <a:rPr lang="en-US" altLang="en-US"/>
              <a:t>I</a:t>
            </a:r>
            <a:r>
              <a:rPr lang="en-US" altLang="en-US" baseline="30000"/>
              <a:t>B</a:t>
            </a:r>
            <a:r>
              <a:rPr lang="en-US" altLang="en-US"/>
              <a:t>I</a:t>
            </a:r>
            <a:r>
              <a:rPr lang="en-US" altLang="en-US" baseline="30000"/>
              <a:t>B		</a:t>
            </a:r>
            <a:r>
              <a:rPr lang="en-US" altLang="en-US" sz="2800"/>
              <a:t> B sugar/antigen		B</a:t>
            </a:r>
            <a:endParaRPr lang="en-US" altLang="en-US" sz="2800" baseline="30000"/>
          </a:p>
          <a:p>
            <a:pPr>
              <a:buFont typeface="Arial" panose="020B0604020202020204" pitchFamily="34" charset="0"/>
              <a:buNone/>
            </a:pPr>
            <a:r>
              <a:rPr lang="en-US" altLang="en-US"/>
              <a:t>I</a:t>
            </a:r>
            <a:r>
              <a:rPr lang="en-US" altLang="en-US" baseline="30000"/>
              <a:t>B</a:t>
            </a:r>
            <a:r>
              <a:rPr lang="en-US" altLang="en-US"/>
              <a:t>I</a:t>
            </a:r>
            <a:r>
              <a:rPr lang="en-US" altLang="en-US" baseline="30000"/>
              <a:t>O</a:t>
            </a:r>
            <a:r>
              <a:rPr lang="en-US" altLang="en-US" sz="2800" baseline="30000"/>
              <a:t>		</a:t>
            </a:r>
            <a:r>
              <a:rPr lang="en-US" altLang="en-US" sz="2800"/>
              <a:t> B sugar/antigen		B</a:t>
            </a:r>
            <a:endParaRPr lang="en-US" altLang="en-US" sz="2800" baseline="30000"/>
          </a:p>
          <a:p>
            <a:pPr>
              <a:buFont typeface="Arial" panose="020B0604020202020204" pitchFamily="34" charset="0"/>
              <a:buNone/>
            </a:pPr>
            <a:r>
              <a:rPr lang="en-US" altLang="en-US"/>
              <a:t>I</a:t>
            </a:r>
            <a:r>
              <a:rPr lang="en-US" altLang="en-US" baseline="30000"/>
              <a:t>A</a:t>
            </a:r>
            <a:r>
              <a:rPr lang="en-US" altLang="en-US"/>
              <a:t>I</a:t>
            </a:r>
            <a:r>
              <a:rPr lang="en-US" altLang="en-US" baseline="30000"/>
              <a:t>B		</a:t>
            </a:r>
            <a:r>
              <a:rPr lang="en-US" altLang="en-US" sz="2800"/>
              <a:t>A and B  sugar/antigen 	AB</a:t>
            </a:r>
            <a:endParaRPr lang="en-US" altLang="en-US" sz="2800" baseline="30000"/>
          </a:p>
          <a:p>
            <a:pPr>
              <a:buFont typeface="Arial" panose="020B0604020202020204" pitchFamily="34" charset="0"/>
              <a:buNone/>
            </a:pPr>
            <a:r>
              <a:rPr lang="en-US" altLang="en-US"/>
              <a:t>I</a:t>
            </a:r>
            <a:r>
              <a:rPr lang="en-US" altLang="en-US" baseline="30000"/>
              <a:t>O</a:t>
            </a:r>
            <a:r>
              <a:rPr lang="en-US" altLang="en-US"/>
              <a:t>I</a:t>
            </a:r>
            <a:r>
              <a:rPr lang="en-US" altLang="en-US" baseline="30000"/>
              <a:t>O		</a:t>
            </a:r>
            <a:r>
              <a:rPr lang="en-US" altLang="en-US" sz="2400"/>
              <a:t>neither A nor B sugar/antigen</a:t>
            </a:r>
            <a:r>
              <a:rPr lang="en-US" altLang="en-US" sz="2800"/>
              <a:t>  O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u="sng"/>
          </a:p>
          <a:p>
            <a:pPr>
              <a:buFont typeface="Arial" panose="020B0604020202020204" pitchFamily="34" charset="0"/>
              <a:buNone/>
            </a:pPr>
            <a:endParaRPr lang="en-US" altLang="en-US" u="sng"/>
          </a:p>
        </p:txBody>
      </p:sp>
    </p:spTree>
    <p:extLst>
      <p:ext uri="{BB962C8B-B14F-4D97-AF65-F5344CB8AC3E}">
        <p14:creationId xmlns:p14="http://schemas.microsoft.com/office/powerpoint/2010/main" val="2029799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D01E7DBF-674F-944D-A4FC-2D5A2C56C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1676400"/>
          </a:xfrm>
        </p:spPr>
        <p:txBody>
          <a:bodyPr/>
          <a:lstStyle/>
          <a:p>
            <a:pPr algn="l"/>
            <a:r>
              <a:rPr lang="en-US" altLang="en-US" sz="3200"/>
              <a:t>Test your understanding.  What type of offspring are possible?  What are theoretical expectations?  Do this!  Practice! Show Punnett square! </a:t>
            </a:r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280DE841-62D9-9E44-8541-53339993C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4075113" cy="4525963"/>
          </a:xfrm>
        </p:spPr>
        <p:txBody>
          <a:bodyPr/>
          <a:lstStyle/>
          <a:p>
            <a:r>
              <a:rPr lang="en-US" altLang="en-US" sz="2400"/>
              <a:t>AXA</a:t>
            </a:r>
          </a:p>
          <a:p>
            <a:r>
              <a:rPr lang="en-US" altLang="en-US" sz="2400"/>
              <a:t>B X B</a:t>
            </a:r>
          </a:p>
          <a:p>
            <a:r>
              <a:rPr lang="en-US" altLang="en-US" sz="2400"/>
              <a:t>A X B</a:t>
            </a:r>
          </a:p>
          <a:p>
            <a:r>
              <a:rPr lang="en-US" altLang="en-US" sz="2400"/>
              <a:t>O X O</a:t>
            </a:r>
          </a:p>
          <a:p>
            <a:r>
              <a:rPr lang="en-US" altLang="en-US" sz="2400"/>
              <a:t>AB X AB</a:t>
            </a:r>
          </a:p>
          <a:p>
            <a:r>
              <a:rPr lang="en-US" altLang="en-US" sz="2400"/>
              <a:t>A X O</a:t>
            </a:r>
          </a:p>
          <a:p>
            <a:r>
              <a:rPr lang="en-US" altLang="en-US" sz="2400"/>
              <a:t>B X O</a:t>
            </a:r>
          </a:p>
          <a:p>
            <a:r>
              <a:rPr lang="en-US" altLang="en-US" sz="2400"/>
              <a:t>A X AB</a:t>
            </a:r>
          </a:p>
          <a:p>
            <a:r>
              <a:rPr lang="en-US" altLang="en-US" sz="2400"/>
              <a:t>B X AB</a:t>
            </a:r>
          </a:p>
          <a:p>
            <a:r>
              <a:rPr lang="en-US" altLang="en-US" sz="2400"/>
              <a:t>O X AB</a:t>
            </a:r>
          </a:p>
        </p:txBody>
      </p:sp>
      <p:sp>
        <p:nvSpPr>
          <p:cNvPr id="36867" name="TextBox 1">
            <a:extLst>
              <a:ext uri="{FF2B5EF4-FFF2-40B4-BE49-F238E27FC236}">
                <a16:creationId xmlns:a16="http://schemas.microsoft.com/office/drawing/2014/main" id="{3BE1EDD3-095D-6A45-8242-A82037041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0700" y="2754313"/>
            <a:ext cx="3208338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Set up your punnett square in ways that test all possibilities of genotypes.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655497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BED8A41E-3C5A-E146-8FC1-F8BA91F8C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Practical application?...</a:t>
            </a:r>
          </a:p>
        </p:txBody>
      </p:sp>
      <p:sp>
        <p:nvSpPr>
          <p:cNvPr id="38914" name="Rectangle 3">
            <a:extLst>
              <a:ext uri="{FF2B5EF4-FFF2-40B4-BE49-F238E27FC236}">
                <a16:creationId xmlns:a16="http://schemas.microsoft.com/office/drawing/2014/main" id="{F1D32223-4AC7-A84F-8DF3-0EAEE308D6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Blood type is often used to determine if an individual </a:t>
            </a:r>
            <a:r>
              <a:rPr lang="en-US" altLang="en-US" i="1"/>
              <a:t>could be </a:t>
            </a:r>
            <a:r>
              <a:rPr lang="en-US" altLang="en-US"/>
              <a:t>the parent of a child.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/>
              <a:t>e.g. Paternity cases, babies switched in hospital</a:t>
            </a:r>
          </a:p>
          <a:p>
            <a:pPr lvl="2"/>
            <a:endParaRPr lang="en-US" altLang="en-US"/>
          </a:p>
          <a:p>
            <a:pPr lvl="2">
              <a:buFont typeface="Arial" panose="020B0604020202020204" pitchFamily="34" charset="0"/>
              <a:buNone/>
            </a:pPr>
            <a:r>
              <a:rPr lang="en-US" altLang="en-US" sz="3200"/>
              <a:t> Can only rule out an individual as a parent, not prove that he/she is.  Why?</a:t>
            </a:r>
          </a:p>
        </p:txBody>
      </p:sp>
    </p:spTree>
    <p:extLst>
      <p:ext uri="{BB962C8B-B14F-4D97-AF65-F5344CB8AC3E}">
        <p14:creationId xmlns:p14="http://schemas.microsoft.com/office/powerpoint/2010/main" val="727701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0480000C-C264-2343-803F-571C8E265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do we care about ABO blood group?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D14333E4-EBB7-8940-8F82-17F19AAE1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Until medical technology advanced to allow blood transfusions, we didn’t care, because hadn’t detected them yet.  </a:t>
            </a:r>
          </a:p>
          <a:p>
            <a:endParaRPr lang="en-US" altLang="en-US"/>
          </a:p>
          <a:p>
            <a:r>
              <a:rPr lang="en-US" altLang="en-US"/>
              <a:t>But…During the first transfusions, ABO antigens were actually discovered because agglutination occurred in the recipient of the donated blood cell. Agglutination in vivo is fatal. </a:t>
            </a:r>
          </a:p>
        </p:txBody>
      </p:sp>
    </p:spTree>
    <p:extLst>
      <p:ext uri="{BB962C8B-B14F-4D97-AF65-F5344CB8AC3E}">
        <p14:creationId xmlns:p14="http://schemas.microsoft.com/office/powerpoint/2010/main" val="3851868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CCBFE316-0D57-7A45-8F15-DCEB670A7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</a:t>
            </a:r>
            <a:r>
              <a:rPr lang="is-IS" altLang="en-US"/>
              <a:t>…what happened?</a:t>
            </a:r>
            <a:endParaRPr lang="en-US" altLang="en-US"/>
          </a:p>
        </p:txBody>
      </p:sp>
      <p:sp>
        <p:nvSpPr>
          <p:cNvPr id="41986" name="Content Placeholder 2">
            <a:extLst>
              <a:ext uri="{FF2B5EF4-FFF2-40B4-BE49-F238E27FC236}">
                <a16:creationId xmlns:a16="http://schemas.microsoft.com/office/drawing/2014/main" id="{660712F5-DEE2-D841-AB3A-7FCD218E4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Some immunology background….Usually white blood cells called B-cells produce antibodies only after something foreign enters our bodies---like a virus. </a:t>
            </a:r>
          </a:p>
          <a:p>
            <a:r>
              <a:rPr lang="en-US" altLang="en-US"/>
              <a:t>Antibodies are very specific and bind the </a:t>
            </a:r>
            <a:r>
              <a:rPr lang="en-US" altLang="en-US" u="sng"/>
              <a:t>foreign antigen </a:t>
            </a:r>
            <a:r>
              <a:rPr lang="en-US" altLang="en-US"/>
              <a:t>to inactivate it.</a:t>
            </a:r>
          </a:p>
        </p:txBody>
      </p:sp>
    </p:spTree>
    <p:extLst>
      <p:ext uri="{BB962C8B-B14F-4D97-AF65-F5344CB8AC3E}">
        <p14:creationId xmlns:p14="http://schemas.microsoft.com/office/powerpoint/2010/main" val="298394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91A2A246-671D-3B4B-93D8-E6FA8036C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3010" name="Content Placeholder 2">
            <a:extLst>
              <a:ext uri="{FF2B5EF4-FFF2-40B4-BE49-F238E27FC236}">
                <a16:creationId xmlns:a16="http://schemas.microsoft.com/office/drawing/2014/main" id="{231EC213-E5BE-4545-AD1D-1121C07D3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In fact, we coaxed mice into making the  antibodies against human A- , B-, and D-antigen to use in our lab.  The antigens are foreign to mice so they make antibodies—as if they are being attacked by a pathogen. </a:t>
            </a:r>
          </a:p>
          <a:p>
            <a:r>
              <a:rPr lang="en-US" altLang="en-US"/>
              <a:t>We can then just take the serum from these mice and use it in ABO blood typing.  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6835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9238EC7-C754-1A49-8CAD-B62C8A9E3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3200" dirty="0">
                <a:ea typeface="+mj-ea"/>
              </a:rPr>
              <a:t>But why would humans have these antibodies in their serum.  </a:t>
            </a:r>
          </a:p>
        </p:txBody>
      </p:sp>
      <p:sp>
        <p:nvSpPr>
          <p:cNvPr id="44034" name="Rectangle 3">
            <a:extLst>
              <a:ext uri="{FF2B5EF4-FFF2-40B4-BE49-F238E27FC236}">
                <a16:creationId xmlns:a16="http://schemas.microsoft.com/office/drawing/2014/main" id="{2E74879A-5116-0249-88B1-AEFD6DDCF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Unusual phenomenon.  Humans make anti-A and anti-B antibodies </a:t>
            </a:r>
            <a:r>
              <a:rPr lang="en-US" altLang="en-US" i="1"/>
              <a:t>without</a:t>
            </a:r>
            <a:r>
              <a:rPr lang="en-US" altLang="en-US"/>
              <a:t> known prior exposure to the antigens.</a:t>
            </a:r>
          </a:p>
          <a:p>
            <a:r>
              <a:rPr lang="en-US" altLang="en-US"/>
              <a:t>Cause rbcs to agglutinate (clump together) </a:t>
            </a:r>
          </a:p>
          <a:p>
            <a:r>
              <a:rPr lang="en-US" altLang="en-US"/>
              <a:t>Fatal in blood transfusions with incompatible blood types</a:t>
            </a:r>
          </a:p>
        </p:txBody>
      </p:sp>
    </p:spTree>
    <p:extLst>
      <p:ext uri="{BB962C8B-B14F-4D97-AF65-F5344CB8AC3E}">
        <p14:creationId xmlns:p14="http://schemas.microsoft.com/office/powerpoint/2010/main" val="17955381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>
            <a:extLst>
              <a:ext uri="{FF2B5EF4-FFF2-40B4-BE49-F238E27FC236}">
                <a16:creationId xmlns:a16="http://schemas.microsoft.com/office/drawing/2014/main" id="{763DBF21-C6B8-1B42-83E8-301C50EAA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 of all blood types</a:t>
            </a:r>
          </a:p>
        </p:txBody>
      </p:sp>
      <p:sp>
        <p:nvSpPr>
          <p:cNvPr id="46082" name="Rectangle 3">
            <a:extLst>
              <a:ext uri="{FF2B5EF4-FFF2-40B4-BE49-F238E27FC236}">
                <a16:creationId xmlns:a16="http://schemas.microsoft.com/office/drawing/2014/main" id="{83A772DD-359C-4548-8CF7-B9F0F19C7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371600"/>
            <a:ext cx="8839200" cy="464820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400" b="1" u="sng"/>
              <a:t>Blood type</a:t>
            </a:r>
            <a:r>
              <a:rPr lang="en-US" altLang="en-US" sz="2400" b="1"/>
              <a:t>	</a:t>
            </a:r>
            <a:r>
              <a:rPr lang="en-US" altLang="en-US" sz="2400" b="1" u="sng"/>
              <a:t>rbc antigen</a:t>
            </a:r>
            <a:r>
              <a:rPr lang="en-US" altLang="en-US" sz="2400" b="1"/>
              <a:t>	</a:t>
            </a:r>
            <a:r>
              <a:rPr lang="en-US" altLang="en-US" sz="2400" b="1" u="sng"/>
              <a:t>antibody produced     </a:t>
            </a:r>
            <a:r>
              <a:rPr lang="en-US" altLang="en-US" sz="1400" b="1" u="sng"/>
              <a:t>result as  transfusion recipient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/>
              <a:t>  A		              A			anti-B		</a:t>
            </a:r>
            <a:r>
              <a:rPr lang="en-US" altLang="en-US" sz="1800"/>
              <a:t>agglutinates B RBCs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2400"/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/>
              <a:t>  B			B			anti-A		</a:t>
            </a:r>
            <a:r>
              <a:rPr lang="en-US" altLang="en-US" sz="1800"/>
              <a:t>agglutinates A RBCs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2400"/>
          </a:p>
          <a:p>
            <a:pPr>
              <a:buFont typeface="Arial" panose="020B0604020202020204" pitchFamily="34" charset="0"/>
              <a:buNone/>
            </a:pPr>
            <a:endParaRPr lang="en-US" altLang="en-US" sz="2400"/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/>
              <a:t>AB		         A and B		             none	 	</a:t>
            </a:r>
            <a:r>
              <a:rPr lang="en-US" altLang="en-US" sz="1800"/>
              <a:t>no agglutination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2400"/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/>
              <a:t>O 		       no A nor B		anti-A and anti-B	</a:t>
            </a:r>
            <a:r>
              <a:rPr lang="en-US" altLang="en-US" sz="1800"/>
              <a:t>agglutinates A, B, 								AB  RBCs</a:t>
            </a:r>
          </a:p>
        </p:txBody>
      </p:sp>
    </p:spTree>
    <p:extLst>
      <p:ext uri="{BB962C8B-B14F-4D97-AF65-F5344CB8AC3E}">
        <p14:creationId xmlns:p14="http://schemas.microsoft.com/office/powerpoint/2010/main" val="17932802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>
            <a:extLst>
              <a:ext uri="{FF2B5EF4-FFF2-40B4-BE49-F238E27FC236}">
                <a16:creationId xmlns:a16="http://schemas.microsoft.com/office/drawing/2014/main" id="{02FCECB1-C750-AB4B-8335-D41B39CD4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Blood type compatibility---practice!</a:t>
            </a:r>
          </a:p>
        </p:txBody>
      </p:sp>
      <p:sp>
        <p:nvSpPr>
          <p:cNvPr id="48130" name="Rectangle 3">
            <a:extLst>
              <a:ext uri="{FF2B5EF4-FFF2-40B4-BE49-F238E27FC236}">
                <a16:creationId xmlns:a16="http://schemas.microsoft.com/office/drawing/2014/main" id="{09B762A3-5FF9-DC4B-AEA2-D0D6B2B272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altLang="en-US"/>
              <a:t>Must consider 2 things before blood transfusions</a:t>
            </a:r>
          </a:p>
          <a:p>
            <a:pPr marL="609600" indent="-609600">
              <a:buFont typeface="Arial" panose="020B0604020202020204" pitchFamily="34" charset="0"/>
              <a:buAutoNum type="arabicPeriod"/>
            </a:pPr>
            <a:r>
              <a:rPr lang="en-US" altLang="en-US"/>
              <a:t>Which, if any antigens are on the rbcs of the </a:t>
            </a:r>
            <a:r>
              <a:rPr lang="en-US" altLang="en-US">
                <a:solidFill>
                  <a:srgbClr val="CC3300"/>
                </a:solidFill>
              </a:rPr>
              <a:t>donor? </a:t>
            </a:r>
            <a:r>
              <a:rPr lang="en-US" altLang="en-US"/>
              <a:t>(Donor only gives cells)</a:t>
            </a:r>
          </a:p>
          <a:p>
            <a:pPr marL="609600" indent="-609600">
              <a:buFont typeface="Arial" panose="020B0604020202020204" pitchFamily="34" charset="0"/>
              <a:buAutoNum type="arabicPeriod"/>
            </a:pPr>
            <a:endParaRPr lang="en-US" altLang="en-US"/>
          </a:p>
          <a:p>
            <a:pPr marL="609600" indent="-609600">
              <a:buFont typeface="Arial" panose="020B0604020202020204" pitchFamily="34" charset="0"/>
              <a:buAutoNum type="arabicPeriod"/>
            </a:pPr>
            <a:r>
              <a:rPr lang="en-US" altLang="en-US"/>
              <a:t>Which, if any antibodies will be present in the </a:t>
            </a:r>
            <a:r>
              <a:rPr lang="en-US" altLang="en-US">
                <a:solidFill>
                  <a:srgbClr val="CC3300"/>
                </a:solidFill>
              </a:rPr>
              <a:t>recipient's</a:t>
            </a:r>
            <a:r>
              <a:rPr lang="en-US" altLang="en-US"/>
              <a:t> serum. (donors cells will combine with the recipient</a:t>
            </a:r>
            <a:r>
              <a:rPr lang="ja-JP" altLang="en-US"/>
              <a:t>’</a:t>
            </a:r>
            <a:r>
              <a:rPr lang="en-US" altLang="ja-JP"/>
              <a:t>s serum)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1589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34B66-DE19-9947-B40C-9A4D1FB5C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 wanted—2 volunteers.  </a:t>
            </a:r>
            <a:br>
              <a:rPr lang="en-US" dirty="0"/>
            </a:br>
            <a:r>
              <a:rPr lang="en-US" dirty="0"/>
              <a:t>More is fine! Let me know..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AE812-5A83-7349-BEA3-F1E2BD327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/>
              <a:t>I could use a pair of students who could help with the first crosses of </a:t>
            </a:r>
            <a:r>
              <a:rPr lang="en-US" i="1" dirty="0"/>
              <a:t>Drosophila</a:t>
            </a:r>
            <a:r>
              <a:rPr lang="en-US" dirty="0"/>
              <a:t>---it requires collecting virgin females and special attention to timing and good observation skills. </a:t>
            </a:r>
          </a:p>
          <a:p>
            <a:r>
              <a:rPr lang="en-US" dirty="0"/>
              <a:t>Estimated 2-4 1-hour sessions of collecting female flies. Flexible times.  Lots of instruction from me.</a:t>
            </a:r>
          </a:p>
          <a:p>
            <a:r>
              <a:rPr lang="en-US" u="sng" dirty="0"/>
              <a:t>Email or drop by my office if interested.</a:t>
            </a:r>
          </a:p>
        </p:txBody>
      </p:sp>
    </p:spTree>
    <p:extLst>
      <p:ext uri="{BB962C8B-B14F-4D97-AF65-F5344CB8AC3E}">
        <p14:creationId xmlns:p14="http://schemas.microsoft.com/office/powerpoint/2010/main" val="13870393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2">
            <a:extLst>
              <a:ext uri="{FF2B5EF4-FFF2-40B4-BE49-F238E27FC236}">
                <a16:creationId xmlns:a16="http://schemas.microsoft.com/office/drawing/2014/main" id="{AE739242-A2F3-754C-AFBF-1C9423A1CB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5486400" cy="678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79459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2D2BDFF1-B3EE-1046-AB65-046DCF338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Try the blood typing game at:</a:t>
            </a:r>
            <a:br>
              <a:rPr lang="en-US" altLang="en-US"/>
            </a:br>
            <a:r>
              <a:rPr lang="en-US" altLang="en-US"/>
              <a:t>Nobelprize.org</a:t>
            </a:r>
          </a:p>
        </p:txBody>
      </p:sp>
      <p:sp>
        <p:nvSpPr>
          <p:cNvPr id="52226" name="Content Placeholder 2">
            <a:extLst>
              <a:ext uri="{FF2B5EF4-FFF2-40B4-BE49-F238E27FC236}">
                <a16:creationId xmlns:a16="http://schemas.microsoft.com/office/drawing/2014/main" id="{11F05A27-D42B-B842-AC36-0D671EB1C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hlinkClick r:id="rId2"/>
              </a:rPr>
              <a:t>http://www.nobelprize.org/educational/medicine/bloodtypinggame/</a:t>
            </a:r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67755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>
            <a:extLst>
              <a:ext uri="{FF2B5EF4-FFF2-40B4-BE49-F238E27FC236}">
                <a16:creationId xmlns:a16="http://schemas.microsoft.com/office/drawing/2014/main" id="{24D3F489-4B64-AC44-AF37-1C44C26B2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Other important rbc antigens…</a:t>
            </a:r>
          </a:p>
        </p:txBody>
      </p:sp>
      <p:sp>
        <p:nvSpPr>
          <p:cNvPr id="53250" name="Rectangle 3">
            <a:extLst>
              <a:ext uri="{FF2B5EF4-FFF2-40B4-BE49-F238E27FC236}">
                <a16:creationId xmlns:a16="http://schemas.microsoft.com/office/drawing/2014/main" id="{03401B0E-A09E-CC4F-9302-10D1079AC6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Another antigen, called D-antigen/rhesus factor/Rh factor is present on rbcs</a:t>
            </a:r>
          </a:p>
          <a:p>
            <a:r>
              <a:rPr lang="en-US" altLang="en-US"/>
              <a:t>Controlled by other genes (not I-gene)</a:t>
            </a:r>
          </a:p>
          <a:p>
            <a:r>
              <a:rPr lang="en-US" altLang="en-US"/>
              <a:t>Some people express Rh antigen on rbcs (Rh-positive), some lack the antigen (Rh-negative)</a:t>
            </a:r>
          </a:p>
          <a:p>
            <a:r>
              <a:rPr lang="en-US" altLang="en-US"/>
              <a:t>Important in women during pregnancy</a:t>
            </a:r>
          </a:p>
          <a:p>
            <a:pPr lvl="1"/>
            <a:r>
              <a:rPr lang="en-US" altLang="en-US"/>
              <a:t>Fatal condition for fetus in cases of </a:t>
            </a:r>
            <a:r>
              <a:rPr lang="en-US" altLang="en-US">
                <a:solidFill>
                  <a:srgbClr val="CC3300"/>
                </a:solidFill>
              </a:rPr>
              <a:t>Rh incompatibility</a:t>
            </a:r>
          </a:p>
        </p:txBody>
      </p:sp>
    </p:spTree>
    <p:extLst>
      <p:ext uri="{BB962C8B-B14F-4D97-AF65-F5344CB8AC3E}">
        <p14:creationId xmlns:p14="http://schemas.microsoft.com/office/powerpoint/2010/main" val="39276588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>
            <a:extLst>
              <a:ext uri="{FF2B5EF4-FFF2-40B4-BE49-F238E27FC236}">
                <a16:creationId xmlns:a16="http://schemas.microsoft.com/office/drawing/2014/main" id="{9E589B6B-586E-AF45-82BD-6B6A3035C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Rh incompatibility </a:t>
            </a:r>
          </a:p>
        </p:txBody>
      </p:sp>
      <p:sp>
        <p:nvSpPr>
          <p:cNvPr id="55298" name="Rectangle 3">
            <a:extLst>
              <a:ext uri="{FF2B5EF4-FFF2-40B4-BE49-F238E27FC236}">
                <a16:creationId xmlns:a16="http://schemas.microsoft.com/office/drawing/2014/main" id="{946E7778-506B-2841-9087-3F5E4B1CA3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Rh-negative mother conceives an Rh-positive child.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Normally blood from fetus and mother never comes in direct contact because of the placenta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At birth, however, placenta often ruptures and fetal rbcs may enter the mother</a:t>
            </a:r>
            <a:r>
              <a:rPr lang="ja-JP" altLang="en-US"/>
              <a:t>’</a:t>
            </a:r>
            <a:r>
              <a:rPr lang="en-US" altLang="ja-JP"/>
              <a:t>s circulation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Mother, who lacks Rh antigen sees it as </a:t>
            </a:r>
            <a:r>
              <a:rPr lang="ja-JP" altLang="en-US"/>
              <a:t>“</a:t>
            </a:r>
            <a:r>
              <a:rPr lang="en-US" altLang="ja-JP"/>
              <a:t>foreign</a:t>
            </a:r>
            <a:r>
              <a:rPr lang="ja-JP" altLang="en-US"/>
              <a:t>”</a:t>
            </a:r>
            <a:r>
              <a:rPr lang="en-US" altLang="ja-JP"/>
              <a:t> and begins to make  anti Rh-antibodies.  These antibodies can lyse/destroy rbcs with Rh antigen on them.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61920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>
            <a:extLst>
              <a:ext uri="{FF2B5EF4-FFF2-40B4-BE49-F238E27FC236}">
                <a16:creationId xmlns:a16="http://schemas.microsoft.com/office/drawing/2014/main" id="{39B169AF-A4CC-BA40-8D9D-DA698C9D0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 problem?...</a:t>
            </a:r>
          </a:p>
        </p:txBody>
      </p:sp>
      <p:sp>
        <p:nvSpPr>
          <p:cNvPr id="57346" name="Rectangle 3">
            <a:extLst>
              <a:ext uri="{FF2B5EF4-FFF2-40B4-BE49-F238E27FC236}">
                <a16:creationId xmlns:a16="http://schemas.microsoft.com/office/drawing/2014/main" id="{EF2B40CC-1766-3F4F-9985-2C7792126E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baby is born…no problem for that baby.</a:t>
            </a:r>
          </a:p>
          <a:p>
            <a:endParaRPr lang="en-US" altLang="en-US"/>
          </a:p>
          <a:p>
            <a:r>
              <a:rPr lang="en-US" altLang="en-US"/>
              <a:t>Subsequent pregnancies---Rh+ fetuses will produce rbcs with Rh antigen.  Mother will now have ability to make antibodies  and destroy these cells.</a:t>
            </a:r>
          </a:p>
          <a:p>
            <a:pPr lvl="1"/>
            <a:r>
              <a:rPr lang="en-US" altLang="en-US"/>
              <a:t>Hemolytic anemia of the newborn.  Fatal.</a:t>
            </a:r>
          </a:p>
        </p:txBody>
      </p:sp>
    </p:spTree>
    <p:extLst>
      <p:ext uri="{BB962C8B-B14F-4D97-AF65-F5344CB8AC3E}">
        <p14:creationId xmlns:p14="http://schemas.microsoft.com/office/powerpoint/2010/main" val="25897305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3" name="Picture 3">
            <a:extLst>
              <a:ext uri="{FF2B5EF4-FFF2-40B4-BE49-F238E27FC236}">
                <a16:creationId xmlns:a16="http://schemas.microsoft.com/office/drawing/2014/main" id="{342C692D-146E-284F-A206-617712823A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482600"/>
            <a:ext cx="8445500" cy="588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06330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>
            <a:extLst>
              <a:ext uri="{FF2B5EF4-FFF2-40B4-BE49-F238E27FC236}">
                <a16:creationId xmlns:a16="http://schemas.microsoft.com/office/drawing/2014/main" id="{FFF83EC8-36ED-F443-A92A-D1B539D2E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Solution?...</a:t>
            </a:r>
          </a:p>
        </p:txBody>
      </p:sp>
      <p:sp>
        <p:nvSpPr>
          <p:cNvPr id="60418" name="Content Placeholder 2">
            <a:extLst>
              <a:ext uri="{FF2B5EF4-FFF2-40B4-BE49-F238E27FC236}">
                <a16:creationId xmlns:a16="http://schemas.microsoft.com/office/drawing/2014/main" id="{933F8455-929B-644F-B167-03A2CC6CB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Now can give Rh- mother a substance</a:t>
            </a:r>
            <a:r>
              <a:rPr lang="en-US" altLang="en-US">
                <a:solidFill>
                  <a:srgbClr val="FF0000"/>
                </a:solidFill>
              </a:rPr>
              <a:t> Rhogam</a:t>
            </a:r>
            <a:r>
              <a:rPr lang="en-US" altLang="en-US"/>
              <a:t> that lyses and destroys any Rh+ fetal cells from the baby before mother can mount her own antibody response.</a:t>
            </a:r>
          </a:p>
          <a:p>
            <a:endParaRPr lang="en-US" altLang="en-US"/>
          </a:p>
          <a:p>
            <a:r>
              <a:rPr lang="en-US" altLang="en-US"/>
              <a:t>What is the substance?  Dose of anti-Rh antibodies.  Seek out baby</a:t>
            </a:r>
            <a:r>
              <a:rPr lang="ja-JP" altLang="en-US"/>
              <a:t>’</a:t>
            </a:r>
            <a:r>
              <a:rPr lang="en-US" altLang="ja-JP"/>
              <a:t>s cells and destroy, but do not last long enough to affect a second pregnancy.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95325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5" name="Picture 2">
            <a:extLst>
              <a:ext uri="{FF2B5EF4-FFF2-40B4-BE49-F238E27FC236}">
                <a16:creationId xmlns:a16="http://schemas.microsoft.com/office/drawing/2014/main" id="{B13AC62B-7EB6-824A-9482-7EDD9CEDBC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62000"/>
            <a:ext cx="7639050" cy="546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772D6D26-FC4E-D148-896F-C6850A76EBEC}"/>
              </a:ext>
            </a:extLst>
          </p:cNvPr>
          <p:cNvSpPr/>
          <p:nvPr/>
        </p:nvSpPr>
        <p:spPr>
          <a:xfrm>
            <a:off x="5562600" y="0"/>
            <a:ext cx="4267200" cy="556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467" name="TextBox 3">
            <a:extLst>
              <a:ext uri="{FF2B5EF4-FFF2-40B4-BE49-F238E27FC236}">
                <a16:creationId xmlns:a16="http://schemas.microsoft.com/office/drawing/2014/main" id="{705822CD-295F-C74D-A481-E283FBC032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590800"/>
            <a:ext cx="2667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Destroys fetal cells before Mother</a:t>
            </a:r>
            <a:r>
              <a:rPr lang="ja-JP" altLang="en-US" sz="1800">
                <a:solidFill>
                  <a:srgbClr val="FF0000"/>
                </a:solidFill>
                <a:latin typeface="Arial" panose="020B0604020202020204" pitchFamily="34" charset="0"/>
              </a:rPr>
              <a:t>’</a:t>
            </a:r>
            <a:r>
              <a:rPr lang="en-US" altLang="ja-JP" sz="1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B-cells are activated and begin making antibodies</a:t>
            </a:r>
            <a:endParaRPr lang="en-US" altLang="en-US" sz="18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794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6EE2F-E10C-764C-B1C6-4E4007847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41C00-97B0-6A43-9D73-C66A43728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be following a cross of:</a:t>
            </a:r>
          </a:p>
          <a:p>
            <a:pPr lvl="1"/>
            <a:r>
              <a:rPr lang="en-US" dirty="0"/>
              <a:t>Female </a:t>
            </a:r>
            <a:r>
              <a:rPr lang="en-US" i="1" dirty="0"/>
              <a:t>y, cv, f  </a:t>
            </a:r>
            <a:r>
              <a:rPr lang="en-US" dirty="0"/>
              <a:t>X  male wild-type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Each pair will be responsible for setting up 2 vials. You will collect your own males.  The helpers will help collect virgin females (or you can also do this yourselves)</a:t>
            </a:r>
          </a:p>
          <a:p>
            <a:pPr lvl="1"/>
            <a:r>
              <a:rPr lang="en-US" dirty="0"/>
              <a:t>More info Monday</a:t>
            </a:r>
          </a:p>
        </p:txBody>
      </p:sp>
    </p:spTree>
    <p:extLst>
      <p:ext uri="{BB962C8B-B14F-4D97-AF65-F5344CB8AC3E}">
        <p14:creationId xmlns:p14="http://schemas.microsoft.com/office/powerpoint/2010/main" val="669672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E6DDE-0046-E149-83F9-ABA19036F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https://www.nobelprize.org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14865-00AB-AD4C-B2FA-950DE56D8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Nobel Prize week!!! </a:t>
            </a:r>
          </a:p>
          <a:p>
            <a:pPr lvl="1"/>
            <a:r>
              <a:rPr lang="en-US" dirty="0"/>
              <a:t>Prize in Medicine and Physiology-—3 scientists who study hypoxia. Low oxygen.</a:t>
            </a:r>
          </a:p>
          <a:p>
            <a:pPr lvl="1"/>
            <a:r>
              <a:rPr lang="en-US" dirty="0"/>
              <a:t> Nobel Prize in Physics—For discovery of first planet orbiting a star in a solar system outside our own.</a:t>
            </a:r>
          </a:p>
          <a:p>
            <a:pPr lvl="1"/>
            <a:r>
              <a:rPr lang="en-US" dirty="0"/>
              <a:t>Nobel Prize in Chemistry—for development of lithium-ion batteries.  Thank them when recharging ANYTHING today.</a:t>
            </a:r>
          </a:p>
        </p:txBody>
      </p:sp>
    </p:spTree>
    <p:extLst>
      <p:ext uri="{BB962C8B-B14F-4D97-AF65-F5344CB8AC3E}">
        <p14:creationId xmlns:p14="http://schemas.microsoft.com/office/powerpoint/2010/main" val="3963733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8B663-3C31-1F49-9DAA-2D7806DA1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week will discuss…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BE725-29CB-6140-B3AE-CB9BC52A4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Literature---</a:t>
            </a:r>
          </a:p>
          <a:p>
            <a:r>
              <a:rPr lang="en-US" dirty="0"/>
              <a:t>Peace---</a:t>
            </a:r>
          </a:p>
        </p:txBody>
      </p:sp>
    </p:spTree>
    <p:extLst>
      <p:ext uri="{BB962C8B-B14F-4D97-AF65-F5344CB8AC3E}">
        <p14:creationId xmlns:p14="http://schemas.microsoft.com/office/powerpoint/2010/main" val="3772447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76C35-2E8E-0B4F-A5AC-47FB87048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were we?....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B17A5-7AF9-4D43-B9E8-BA5DF27B7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5562"/>
            <a:ext cx="83058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Extensions of Mendel’s observations…</a:t>
            </a:r>
          </a:p>
          <a:p>
            <a:pPr marL="0" indent="0">
              <a:buNone/>
            </a:pPr>
            <a:r>
              <a:rPr lang="en-US" altLang="en-US" dirty="0">
                <a:solidFill>
                  <a:srgbClr val="FF0000"/>
                </a:solidFill>
              </a:rPr>
              <a:t>Extension #2. Incomplete or partial dominance</a:t>
            </a:r>
            <a:r>
              <a:rPr lang="en-US" altLang="en-US" dirty="0"/>
              <a:t>.  A </a:t>
            </a:r>
            <a:r>
              <a:rPr lang="en-US" altLang="en-US" u="sng" dirty="0"/>
              <a:t>few</a:t>
            </a:r>
            <a:r>
              <a:rPr lang="en-US" altLang="en-US" dirty="0"/>
              <a:t> traits are controlled by genes for which neither allele is completely dominant.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117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614C90F6-CA79-464C-8E18-292768E39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99577"/>
          </a:xfrm>
        </p:spPr>
        <p:txBody>
          <a:bodyPr/>
          <a:lstStyle/>
          <a:p>
            <a:br>
              <a:rPr lang="en-US" altLang="en-US" sz="2400" dirty="0">
                <a:solidFill>
                  <a:srgbClr val="CC3300"/>
                </a:solidFill>
              </a:rPr>
            </a:br>
            <a:r>
              <a:rPr lang="en-US" altLang="en-US" sz="2800" dirty="0">
                <a:solidFill>
                  <a:srgbClr val="CC3300"/>
                </a:solidFill>
              </a:rPr>
              <a:t> #3 Co-dominance</a:t>
            </a:r>
            <a:br>
              <a:rPr lang="en-US" altLang="en-US" sz="2800" dirty="0">
                <a:solidFill>
                  <a:srgbClr val="CC3300"/>
                </a:solidFill>
              </a:rPr>
            </a:br>
            <a:r>
              <a:rPr lang="en-US" altLang="en-US" sz="2800" dirty="0"/>
              <a:t>For some traits, heterozygotes </a:t>
            </a:r>
            <a:br>
              <a:rPr lang="en-US" altLang="en-US" sz="2800" dirty="0"/>
            </a:br>
            <a:r>
              <a:rPr lang="en-US" altLang="en-US" sz="2800" dirty="0"/>
              <a:t>express different alleles equally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F16DB55-9055-B240-8C5A-C6391A6D13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marL="457200" lvl="1" indent="0" fontAlgn="auto">
              <a:spcAft>
                <a:spcPts val="0"/>
              </a:spcAft>
              <a:buFont typeface="Arial" charset="0"/>
              <a:buNone/>
              <a:defRPr/>
            </a:pPr>
            <a:endParaRPr lang="en-US" dirty="0">
              <a:ea typeface="+mn-ea"/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e.g.  Several molecules found on red blood cells show</a:t>
            </a:r>
            <a:r>
              <a:rPr lang="en-US" u="sng" dirty="0">
                <a:ea typeface="+mn-ea"/>
              </a:rPr>
              <a:t> co-dominant </a:t>
            </a:r>
            <a:r>
              <a:rPr lang="en-US" dirty="0">
                <a:ea typeface="+mn-ea"/>
              </a:rPr>
              <a:t>expression (on board)</a:t>
            </a:r>
          </a:p>
          <a:p>
            <a:pPr lvl="1" fontAlgn="auto">
              <a:spcAft>
                <a:spcPts val="0"/>
              </a:spcAft>
              <a:buFont typeface="Arial" charset="0"/>
              <a:buNone/>
              <a:defRPr/>
            </a:pPr>
            <a:endParaRPr lang="en-US" dirty="0">
              <a:ea typeface="+mn-ea"/>
            </a:endParaRPr>
          </a:p>
          <a:p>
            <a:pPr marL="971550" lvl="1" indent="-514350" fontAlgn="auto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dirty="0">
                <a:ea typeface="+mn-ea"/>
              </a:rPr>
              <a:t>MN blood group		2.  ABO blood group</a:t>
            </a:r>
          </a:p>
          <a:p>
            <a:pPr marL="971550" lvl="1" indent="-51435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ea typeface="+mn-ea"/>
              </a:rPr>
              <a:t>(Both referred to as cell surface </a:t>
            </a:r>
            <a:r>
              <a:rPr lang="en-US" dirty="0">
                <a:solidFill>
                  <a:srgbClr val="FF0000"/>
                </a:solidFill>
                <a:ea typeface="+mn-ea"/>
              </a:rPr>
              <a:t>antigens</a:t>
            </a:r>
            <a:r>
              <a:rPr lang="en-US" dirty="0">
                <a:ea typeface="+mn-e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13812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7A7276BF-3745-3040-986A-C45EF12A6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Important terminology</a:t>
            </a:r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F1D69358-8139-8347-B88D-91E86F766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altLang="en-US"/>
              <a:t>Cell surface molecules are often referred to as </a:t>
            </a:r>
            <a:r>
              <a:rPr lang="en-US" altLang="en-US">
                <a:solidFill>
                  <a:srgbClr val="FF0000"/>
                </a:solidFill>
              </a:rPr>
              <a:t>antigens</a:t>
            </a:r>
            <a:r>
              <a:rPr lang="en-US" altLang="en-US"/>
              <a:t>, if they  can be bound/detected by specific </a:t>
            </a:r>
            <a:r>
              <a:rPr lang="en-US" altLang="en-US">
                <a:solidFill>
                  <a:srgbClr val="FF0000"/>
                </a:solidFill>
              </a:rPr>
              <a:t>antibodies</a:t>
            </a:r>
            <a:r>
              <a:rPr lang="en-US" altLang="en-US"/>
              <a:t>.</a:t>
            </a:r>
          </a:p>
          <a:p>
            <a:endParaRPr lang="en-US" altLang="en-US"/>
          </a:p>
          <a:p>
            <a:pPr lvl="1"/>
            <a:r>
              <a:rPr lang="en-US" altLang="en-US"/>
              <a:t>Antibodies can be used to detect antigens we cannot see with eye directly.</a:t>
            </a:r>
          </a:p>
        </p:txBody>
      </p:sp>
      <p:grpSp>
        <p:nvGrpSpPr>
          <p:cNvPr id="29699" name="Group 12">
            <a:extLst>
              <a:ext uri="{FF2B5EF4-FFF2-40B4-BE49-F238E27FC236}">
                <a16:creationId xmlns:a16="http://schemas.microsoft.com/office/drawing/2014/main" id="{B21F1670-F83F-4F4C-91C5-C85F49B784F2}"/>
              </a:ext>
            </a:extLst>
          </p:cNvPr>
          <p:cNvGrpSpPr>
            <a:grpSpLocks/>
          </p:cNvGrpSpPr>
          <p:nvPr/>
        </p:nvGrpSpPr>
        <p:grpSpPr bwMode="auto">
          <a:xfrm>
            <a:off x="1922463" y="5081588"/>
            <a:ext cx="2039937" cy="1166812"/>
            <a:chOff x="1922614" y="4548714"/>
            <a:chExt cx="2039786" cy="1166286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7B7B7126-0747-B549-A474-C6D402B63746}"/>
                </a:ext>
              </a:extLst>
            </p:cNvPr>
            <p:cNvSpPr/>
            <p:nvPr/>
          </p:nvSpPr>
          <p:spPr>
            <a:xfrm>
              <a:off x="2057541" y="5334172"/>
              <a:ext cx="990527" cy="38082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266898D-C4F5-A447-9DB3-6084ED5DB28F}"/>
                </a:ext>
              </a:extLst>
            </p:cNvPr>
            <p:cNvSpPr/>
            <p:nvPr/>
          </p:nvSpPr>
          <p:spPr>
            <a:xfrm>
              <a:off x="2438513" y="5486503"/>
              <a:ext cx="304777" cy="761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Isosceles Triangle 5">
              <a:extLst>
                <a:ext uri="{FF2B5EF4-FFF2-40B4-BE49-F238E27FC236}">
                  <a16:creationId xmlns:a16="http://schemas.microsoft.com/office/drawing/2014/main" id="{EFD45F5E-26AA-684B-8039-87DAF5C5C8A2}"/>
                </a:ext>
              </a:extLst>
            </p:cNvPr>
            <p:cNvSpPr/>
            <p:nvPr/>
          </p:nvSpPr>
          <p:spPr>
            <a:xfrm>
              <a:off x="2514707" y="5105675"/>
              <a:ext cx="228583" cy="228497"/>
            </a:xfrm>
            <a:prstGeom prst="triangl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Block Arc 6">
              <a:extLst>
                <a:ext uri="{FF2B5EF4-FFF2-40B4-BE49-F238E27FC236}">
                  <a16:creationId xmlns:a16="http://schemas.microsoft.com/office/drawing/2014/main" id="{F348A9BD-D09D-DF4B-AF45-056D2B317AAB}"/>
                </a:ext>
              </a:extLst>
            </p:cNvPr>
            <p:cNvSpPr/>
            <p:nvPr/>
          </p:nvSpPr>
          <p:spPr>
            <a:xfrm>
              <a:off x="2514707" y="4953344"/>
              <a:ext cx="304777" cy="304663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864C2AA-A378-3141-A4EA-AD33BB1CB60A}"/>
                </a:ext>
              </a:extLst>
            </p:cNvPr>
            <p:cNvCxnSpPr/>
            <p:nvPr/>
          </p:nvCxnSpPr>
          <p:spPr>
            <a:xfrm flipV="1">
              <a:off x="2743290" y="4801012"/>
              <a:ext cx="228583" cy="1523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705" name="TextBox 10">
              <a:extLst>
                <a:ext uri="{FF2B5EF4-FFF2-40B4-BE49-F238E27FC236}">
                  <a16:creationId xmlns:a16="http://schemas.microsoft.com/office/drawing/2014/main" id="{329A0C98-DAF7-9E45-AD0E-EA1E4CD6B0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9400" y="5105400"/>
              <a:ext cx="11430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Antigen</a:t>
              </a:r>
            </a:p>
          </p:txBody>
        </p:sp>
        <p:sp>
          <p:nvSpPr>
            <p:cNvPr id="29706" name="TextBox 11">
              <a:extLst>
                <a:ext uri="{FF2B5EF4-FFF2-40B4-BE49-F238E27FC236}">
                  <a16:creationId xmlns:a16="http://schemas.microsoft.com/office/drawing/2014/main" id="{3CA5952B-6DCA-DE43-98C5-78196140CC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2614" y="4548714"/>
              <a:ext cx="1066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antibody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8560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EDA93F27-2C1A-0F48-8AFD-7EE5A0518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For example…Agglutination</a:t>
            </a:r>
            <a:br>
              <a:rPr lang="en-US" altLang="en-US" dirty="0"/>
            </a:br>
            <a:r>
              <a:rPr lang="en-US" altLang="en-US" sz="3200" dirty="0"/>
              <a:t>(in vitro assay---outside of the organism) </a:t>
            </a:r>
            <a:endParaRPr lang="en-US" altLang="en-US" dirty="0"/>
          </a:p>
        </p:txBody>
      </p:sp>
      <p:pic>
        <p:nvPicPr>
          <p:cNvPr id="31746" name="Content Placeholder 3">
            <a:extLst>
              <a:ext uri="{FF2B5EF4-FFF2-40B4-BE49-F238E27FC236}">
                <a16:creationId xmlns:a16="http://schemas.microsoft.com/office/drawing/2014/main" id="{610F85DD-8EC9-9E4C-B1EB-9291FA0F15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677" r="-1067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69905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cture15fall2019" id="{4730676C-6FA9-C345-BECF-E89A4A5E5E2B}" vid="{9F4E1826-619B-C14D-B240-255328F1E89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1070</Words>
  <Application>Microsoft Macintosh PowerPoint</Application>
  <PresentationFormat>On-screen Show (4:3)</PresentationFormat>
  <Paragraphs>138</Paragraphs>
  <Slides>27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Lecture 17 October 10, 2019</vt:lpstr>
      <vt:lpstr>Help wanted—2 volunteers.   More is fine! Let me know..</vt:lpstr>
      <vt:lpstr>PowerPoint Presentation</vt:lpstr>
      <vt:lpstr>https://www.nobelprize.org </vt:lpstr>
      <vt:lpstr>Next week will discuss…</vt:lpstr>
      <vt:lpstr>Where were we?....</vt:lpstr>
      <vt:lpstr>  #3 Co-dominance For some traits, heterozygotes  express different alleles equally </vt:lpstr>
      <vt:lpstr>Important terminology</vt:lpstr>
      <vt:lpstr>For example…Agglutination (in vitro assay---outside of the organism) </vt:lpstr>
      <vt:lpstr>ABO blood group antigens</vt:lpstr>
      <vt:lpstr>Summarize Genotypes and Phenotypes</vt:lpstr>
      <vt:lpstr>Test your understanding.  What type of offspring are possible?  What are theoretical expectations?  Do this!  Practice! Show Punnett square! </vt:lpstr>
      <vt:lpstr>Practical application?...</vt:lpstr>
      <vt:lpstr>Why do we care about ABO blood group?</vt:lpstr>
      <vt:lpstr>So…what happened?</vt:lpstr>
      <vt:lpstr>PowerPoint Presentation</vt:lpstr>
      <vt:lpstr>But why would humans have these antibodies in their serum.  </vt:lpstr>
      <vt:lpstr>Summary of all blood types</vt:lpstr>
      <vt:lpstr>Blood type compatibility---practice!</vt:lpstr>
      <vt:lpstr>PowerPoint Presentation</vt:lpstr>
      <vt:lpstr>Try the blood typing game at: Nobelprize.org</vt:lpstr>
      <vt:lpstr>Other important rbc antigens…</vt:lpstr>
      <vt:lpstr>Rh incompatibility </vt:lpstr>
      <vt:lpstr>No problem?...</vt:lpstr>
      <vt:lpstr>PowerPoint Presentation</vt:lpstr>
      <vt:lpstr>Solution?...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15 October 7,2019</dc:title>
  <dc:subject/>
  <dc:creator>Super, Heidi</dc:creator>
  <cp:keywords/>
  <dc:description/>
  <cp:lastModifiedBy>Super, Heidi</cp:lastModifiedBy>
  <cp:revision>10</cp:revision>
  <cp:lastPrinted>2019-10-11T13:27:27Z</cp:lastPrinted>
  <dcterms:created xsi:type="dcterms:W3CDTF">2019-10-07T18:23:51Z</dcterms:created>
  <dcterms:modified xsi:type="dcterms:W3CDTF">2019-10-13T18:46:35Z</dcterms:modified>
  <cp:category/>
</cp:coreProperties>
</file>